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2" r:id="rId2"/>
  </p:sldMasterIdLst>
  <p:notesMasterIdLst>
    <p:notesMasterId r:id="rId12"/>
  </p:notesMasterIdLst>
  <p:sldIdLst>
    <p:sldId id="256" r:id="rId3"/>
    <p:sldId id="257" r:id="rId4"/>
    <p:sldId id="262" r:id="rId5"/>
    <p:sldId id="264" r:id="rId6"/>
    <p:sldId id="265" r:id="rId7"/>
    <p:sldId id="260" r:id="rId8"/>
    <p:sldId id="261" r:id="rId9"/>
    <p:sldId id="263" r:id="rId10"/>
    <p:sldId id="259" r:id="rId11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Georgia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Georgia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Georgia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Georgia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Georgia" pitchFamily="18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chemeClr val="tx1"/>
        </a:solidFill>
        <a:latin typeface="Georgia" pitchFamily="18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chemeClr val="tx1"/>
        </a:solidFill>
        <a:latin typeface="Georgia" pitchFamily="18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chemeClr val="tx1"/>
        </a:solidFill>
        <a:latin typeface="Georgia" pitchFamily="18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chemeClr val="tx1"/>
        </a:solidFill>
        <a:latin typeface="Georgia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7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36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nl-NL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nl-NL" alt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Click to edit Master text styles</a:t>
            </a:r>
          </a:p>
          <a:p>
            <a:pPr lvl="1"/>
            <a:r>
              <a:rPr lang="nl-NL" altLang="en-US" smtClean="0"/>
              <a:t>Second level</a:t>
            </a:r>
          </a:p>
          <a:p>
            <a:pPr lvl="2"/>
            <a:r>
              <a:rPr lang="nl-NL" altLang="en-US" smtClean="0"/>
              <a:t>Third level</a:t>
            </a:r>
          </a:p>
          <a:p>
            <a:pPr lvl="3"/>
            <a:r>
              <a:rPr lang="nl-NL" altLang="en-US" smtClean="0"/>
              <a:t>Fourth level</a:t>
            </a:r>
          </a:p>
          <a:p>
            <a:pPr lvl="4"/>
            <a:r>
              <a:rPr lang="nl-NL" alt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nl-NL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0A3CBC9E-C057-4DEB-B73E-F307C56D58E6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937551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FB9236-F441-4D3D-9AF0-8A5651D986BD}" type="slidenum">
              <a:rPr lang="nl-NL" altLang="en-US"/>
              <a:pPr/>
              <a:t>1</a:t>
            </a:fld>
            <a:endParaRPr lang="nl-NL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8E6C84-C037-4A41-A9D6-B3AA2473B686}" type="slidenum">
              <a:rPr lang="nl-NL" altLang="en-US"/>
              <a:pPr/>
              <a:t>9</a:t>
            </a:fld>
            <a:endParaRPr lang="nl-NL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N_bovenba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10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268413"/>
            <a:ext cx="9140825" cy="24542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5650" y="1484313"/>
            <a:ext cx="7935913" cy="657225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55650" y="2209800"/>
            <a:ext cx="7935913" cy="1363663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pic>
        <p:nvPicPr>
          <p:cNvPr id="4103" name="Picture 7" descr="RUGR_logoEN_rood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0813"/>
            <a:ext cx="2393950" cy="65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Rectangle 8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28FA67FB-434F-4109-B80A-821E8FA47A41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B9815C9E-4718-42E6-AD52-4EB32CF6632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AECE749E-E295-4496-AFB2-92BD9144AC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48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1468438"/>
            <a:ext cx="1982787" cy="4624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0" y="1468438"/>
            <a:ext cx="5799138" cy="4624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589255E2-7741-48CC-B18C-19709DC162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3924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18F0E29F-F1FC-47F4-ABBC-5FE4D628DA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90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DEE73F72-1B42-4170-AF4B-90C5487C86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510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B4C78B9E-ED7A-437A-BD93-CE5205D30D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2951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55BDCC41-5CAE-42E4-AF5B-C5E1240ADB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712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87674EA4-2010-4579-9E40-A7C598E2A5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496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2BBBDA46-293A-404A-AEE7-ACCB6BE264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533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9B058269-80A1-4D57-991C-ECDB8A6050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9627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996BA729-3F23-4404-87E8-29F8E58F3D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260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A8C5DE22-35CB-4AD0-86EC-473536DD1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057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30DCB117-29B8-4584-BA97-20465C8589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790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FF27FFC9-8151-4962-99D6-34C72487A3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8562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2575" y="1468438"/>
            <a:ext cx="2057400" cy="4657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68438"/>
            <a:ext cx="6022975" cy="4657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0740F6A0-8A3B-44A6-B176-287702CEE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02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EABD4248-1601-4F7F-81BB-FF0B3FD411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53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2205038"/>
            <a:ext cx="3890963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013" y="2205038"/>
            <a:ext cx="3890962" cy="3887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14AECFDE-2D21-417A-B601-16D5A2360D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134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D73B308F-A4C2-48D9-9B6B-4AA3CBC3DB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856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A89F2FD4-A73A-4D93-8F20-BAFEF44DF9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77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C3B45B83-FC94-4B37-92A1-5EB731DA1B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93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6300C580-A2D1-413B-A15A-3A9BEF5098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166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 | </a:t>
            </a:r>
            <a:fld id="{0CC63EE1-D14A-4055-8E13-0828A46FF6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736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N_bovenbal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10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468438"/>
            <a:ext cx="7934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2205038"/>
            <a:ext cx="7934325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077" name="Rectangle 5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078" name="Picture 6" descr="RUGR_logoEN_rood_RG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0813"/>
            <a:ext cx="2393950" cy="65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89713" y="1009650"/>
            <a:ext cx="1905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latin typeface="Verdana" pitchFamily="34" charset="0"/>
                <a:ea typeface="+mn-ea"/>
              </a:defRPr>
            </a:lvl1pPr>
          </a:lstStyle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6300" y="1009650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latin typeface="Verdana" pitchFamily="34" charset="0"/>
                <a:ea typeface="+mn-ea"/>
              </a:defRPr>
            </a:lvl1pPr>
          </a:lstStyle>
          <a:p>
            <a:r>
              <a:rPr lang="en-US" altLang="en-US"/>
              <a:t> | </a:t>
            </a:r>
            <a:fld id="{50C36E78-3C4D-4B60-B575-63046F998BC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1" charset="-128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1" charset="-128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1" charset="-128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itchFamily="18" charset="0"/>
          <a:ea typeface="ＭＳ Ｐゴシック" pitchFamily="1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›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_sluit_bovenbalk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10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N_sluit_middenbalk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5238"/>
            <a:ext cx="9140825" cy="49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1281113"/>
            <a:ext cx="9140825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9" name="Rectangle 5" descr="Dark upward diagonal"/>
          <p:cNvSpPr>
            <a:spLocks noChangeArrowheads="1"/>
          </p:cNvSpPr>
          <p:nvPr/>
        </p:nvSpPr>
        <p:spPr bwMode="auto">
          <a:xfrm>
            <a:off x="0" y="6210300"/>
            <a:ext cx="9144000" cy="641350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50" name="Picture 6" descr="RUGR_logoEN_rood_RGB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0813"/>
            <a:ext cx="2393950" cy="65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468438"/>
            <a:ext cx="7934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152" name="Rectangle 8" descr="Light upward diagonal"/>
          <p:cNvSpPr>
            <a:spLocks noChangeArrowheads="1"/>
          </p:cNvSpPr>
          <p:nvPr/>
        </p:nvSpPr>
        <p:spPr bwMode="auto">
          <a:xfrm>
            <a:off x="0" y="1011238"/>
            <a:ext cx="9144000" cy="26193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89713" y="1011238"/>
            <a:ext cx="1905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latin typeface="Verdana" pitchFamily="34" charset="0"/>
                <a:ea typeface="+mn-ea"/>
              </a:defRPr>
            </a:lvl1pPr>
          </a:lstStyle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6300" y="1011238"/>
            <a:ext cx="6477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latin typeface="Verdana" pitchFamily="34" charset="0"/>
                <a:ea typeface="+mn-ea"/>
              </a:defRPr>
            </a:lvl1pPr>
          </a:lstStyle>
          <a:p>
            <a:r>
              <a:rPr lang="en-US" altLang="en-US"/>
              <a:t> | </a:t>
            </a:r>
            <a:fld id="{75FB1461-89F3-4868-9120-B6D754CF68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Georgia" pitchFamily="18" charset="0"/>
          <a:ea typeface="ＭＳ Ｐゴシック" pitchFamily="1" charset="-128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Georgia" pitchFamily="18" charset="0"/>
          <a:ea typeface="ＭＳ Ｐゴシック" pitchFamily="1" charset="-128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Georgia" pitchFamily="18" charset="0"/>
          <a:ea typeface="ＭＳ Ｐゴシック" pitchFamily="1" charset="-128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Georgia" pitchFamily="18" charset="0"/>
          <a:ea typeface="ＭＳ Ｐゴシック" pitchFamily="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Georgia" pitchFamily="18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Georgia" pitchFamily="18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Georgia" pitchFamily="18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Georgia" pitchFamily="18" charset="0"/>
          <a:ea typeface="ＭＳ Ｐゴシック" pitchFamily="1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›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28FA67FB-434F-4109-B80A-821E8FA47A41}" type="datetime1">
              <a:rPr lang="en-US" altLang="en-US"/>
              <a:pPr/>
              <a:t>6/5/2015</a:t>
            </a:fld>
            <a:endParaRPr lang="en-US" altLang="en-US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 dirty="0"/>
              <a:t> | </a:t>
            </a:r>
            <a:fld id="{C2CA2D45-4776-46FA-8B43-DA51FBC5B603}" type="slidenum">
              <a:rPr lang="en-US" altLang="en-US"/>
              <a:pPr/>
              <a:t>1</a:t>
            </a:fld>
            <a:endParaRPr lang="en-US" altLang="en-US" dirty="0"/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755650" y="4267200"/>
            <a:ext cx="79359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4625" indent="-174625">
              <a:defRPr>
                <a:solidFill>
                  <a:schemeClr val="tx1"/>
                </a:solidFill>
                <a:latin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ct val="50000"/>
              </a:spcBef>
              <a:buFont typeface="Arial" charset="0"/>
              <a:buChar char="›"/>
            </a:pPr>
            <a:r>
              <a:rPr lang="en-US" altLang="en-US" dirty="0">
                <a:latin typeface="Georgia" pitchFamily="18" charset="0"/>
                <a:ea typeface="ＭＳ Ｐゴシック" pitchFamily="1" charset="-128"/>
              </a:rPr>
              <a:t>Department 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of Applied Physics/ </a:t>
            </a:r>
            <a:br>
              <a:rPr lang="en-US" altLang="en-US" dirty="0" smtClean="0">
                <a:latin typeface="Georgia" pitchFamily="18" charset="0"/>
                <a:ea typeface="ＭＳ Ｐゴシック" pitchFamily="1" charset="-128"/>
              </a:rPr>
            </a:b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E.T. Faber, 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J.T. </a:t>
            </a:r>
            <a:r>
              <a:rPr lang="en-US" altLang="en-US" dirty="0" err="1" smtClean="0">
                <a:latin typeface="Georgia" pitchFamily="18" charset="0"/>
                <a:ea typeface="ＭＳ Ｐゴシック" pitchFamily="1" charset="-128"/>
              </a:rPr>
              <a:t>Ouwerling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, 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D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. Martinez-Martinez, </a:t>
            </a:r>
            <a:r>
              <a:rPr lang="en-US" altLang="en-US" dirty="0">
                <a:latin typeface="Georgia" pitchFamily="18" charset="0"/>
                <a:ea typeface="ＭＳ Ｐゴシック" pitchFamily="1" charset="-128"/>
              </a:rPr>
              <a:t/>
            </a:r>
            <a:br>
              <a:rPr lang="en-US" altLang="en-US" dirty="0">
                <a:latin typeface="Georgia" pitchFamily="18" charset="0"/>
                <a:ea typeface="ＭＳ Ｐゴシック" pitchFamily="1" charset="-128"/>
              </a:rPr>
            </a:b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C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. </a:t>
            </a:r>
            <a:r>
              <a:rPr lang="en-US" altLang="en-US" dirty="0" err="1" smtClean="0">
                <a:latin typeface="Georgia" pitchFamily="18" charset="0"/>
                <a:ea typeface="ＭＳ Ｐゴシック" pitchFamily="1" charset="-128"/>
              </a:rPr>
              <a:t>Mansilla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-Sanchez, 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V. </a:t>
            </a:r>
            <a:r>
              <a:rPr lang="en-US" altLang="en-US" dirty="0" err="1" smtClean="0">
                <a:latin typeface="Georgia" pitchFamily="18" charset="0"/>
                <a:ea typeface="ＭＳ Ｐゴシック" pitchFamily="1" charset="-128"/>
              </a:rPr>
              <a:t>Ocelik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, </a:t>
            </a:r>
            <a:r>
              <a:rPr lang="en-US" altLang="en-US" dirty="0" err="1" smtClean="0">
                <a:latin typeface="Georgia" pitchFamily="18" charset="0"/>
                <a:ea typeface="ＭＳ Ｐゴシック" pitchFamily="1" charset="-128"/>
              </a:rPr>
              <a:t>J.Th.M</a:t>
            </a:r>
            <a:r>
              <a:rPr lang="en-US" altLang="en-US" dirty="0" smtClean="0">
                <a:latin typeface="Georgia" pitchFamily="18" charset="0"/>
                <a:ea typeface="ＭＳ Ｐゴシック" pitchFamily="1" charset="-128"/>
              </a:rPr>
              <a:t>. De Hosson</a:t>
            </a:r>
            <a:endParaRPr lang="en-US" altLang="en-US" dirty="0">
              <a:latin typeface="Georgia" pitchFamily="18" charset="0"/>
              <a:ea typeface="ＭＳ Ｐゴシック" pitchFamily="1" charset="-128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3600" dirty="0" smtClean="0"/>
              <a:t>Digital Image Correlation for 3D-SEM</a:t>
            </a:r>
            <a:endParaRPr lang="en-US" altLang="en-US" sz="3600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z="2800" dirty="0" smtClean="0"/>
              <a:t>Development of a scientific analysis method</a:t>
            </a:r>
            <a:endParaRPr lang="en-US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C05E-892E-4C64-98B6-9ABB210BE2F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 | </a:t>
            </a:r>
            <a:fld id="{250E471A-0E2A-4277-AB8F-1D8B94028700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3D-SEM?</a:t>
            </a:r>
            <a:endParaRPr lang="en-US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Stereoscopic 3D</a:t>
            </a:r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No information besides images</a:t>
            </a:r>
          </a:p>
          <a:p>
            <a:endParaRPr lang="en-US" altLang="en-US" dirty="0" smtClean="0">
              <a:sym typeface="Wingdings" panose="05000000000000000000" pitchFamily="2" charset="2"/>
            </a:endParaRPr>
          </a:p>
          <a:p>
            <a:endParaRPr lang="en-US" altLang="en-US" dirty="0" smtClean="0">
              <a:sym typeface="Wingdings" panose="05000000000000000000" pitchFamily="2" charset="2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132856"/>
            <a:ext cx="2576729" cy="27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3D-SEM?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Algorithm: 3 2D images </a:t>
            </a:r>
            <a:r>
              <a:rPr lang="en-US" altLang="en-US" dirty="0" smtClean="0">
                <a:sym typeface="Wingdings" panose="05000000000000000000" pitchFamily="2" charset="2"/>
              </a:rPr>
              <a:t> 1 3D image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C05E-892E-4C64-98B6-9ABB210BE2F6}" type="datetime1">
              <a:rPr lang="en-US" altLang="en-US" smtClean="0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 smtClean="0"/>
              <a:t> | </a:t>
            </a:r>
            <a:fld id="{A8C5DE22-35CB-4AD0-86EC-473536DD15F7}" type="slidenum">
              <a:rPr lang="en-US" altLang="en-US" smtClean="0"/>
              <a:pPr/>
              <a:t>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2852" y="5229200"/>
                <a:ext cx="440774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b="0" dirty="0" smtClean="0"/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b="0" dirty="0" smtClean="0"/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52" y="5229200"/>
                <a:ext cx="4407745" cy="4770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92" y="2623626"/>
            <a:ext cx="2090564" cy="2288643"/>
          </a:xfrm>
          <a:prstGeom prst="rect">
            <a:avLst/>
          </a:prstGeom>
          <a:noFill/>
          <a:ln w="25400">
            <a:solidFill>
              <a:srgbClr val="B17ED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92" y="2776026"/>
            <a:ext cx="2090564" cy="2288643"/>
          </a:xfrm>
          <a:prstGeom prst="rect">
            <a:avLst/>
          </a:prstGeom>
          <a:noFill/>
          <a:ln w="25400">
            <a:solidFill>
              <a:srgbClr val="B17ED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92" y="2928426"/>
            <a:ext cx="2090564" cy="2288643"/>
          </a:xfrm>
          <a:prstGeom prst="rect">
            <a:avLst/>
          </a:prstGeom>
          <a:noFill/>
          <a:ln w="25400">
            <a:solidFill>
              <a:srgbClr val="B17ED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76026"/>
            <a:ext cx="2951163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2159" y="5693186"/>
            <a:ext cx="6752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Algorithm also calculates orientation and tilting of sample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148243" y="3767947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(nm)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04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C05E-892E-4C64-98B6-9ABB210BE2F6}" type="datetime1">
              <a:rPr lang="en-US" altLang="en-US" smtClean="0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 smtClean="0"/>
              <a:t> | </a:t>
            </a:r>
            <a:fld id="{A8C5DE22-35CB-4AD0-86EC-473536DD15F7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1026" name="Picture 2" descr="C:\research files\3D-SEM\paper3 - Helena\Figures_big\Figure 6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05"/>
          <a:stretch/>
        </p:blipFill>
        <p:spPr bwMode="auto">
          <a:xfrm>
            <a:off x="204024" y="2608548"/>
            <a:ext cx="2808312" cy="217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8203" y="4653136"/>
            <a:ext cx="2829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Diatom frustule</a:t>
            </a:r>
          </a:p>
          <a:p>
            <a:pPr algn="ctr"/>
            <a:r>
              <a:rPr lang="en-US" sz="2000" dirty="0" smtClean="0"/>
              <a:t>(biology; water quality)</a:t>
            </a:r>
            <a:endParaRPr lang="en-US" sz="2000" dirty="0"/>
          </a:p>
        </p:txBody>
      </p:sp>
      <p:pic>
        <p:nvPicPr>
          <p:cNvPr id="1028" name="Picture 4" descr="C:\Users\p260738\Desktop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40" y="2060848"/>
            <a:ext cx="2664296" cy="291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260738\Desktop\Untitled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46" y="4293096"/>
            <a:ext cx="2536684" cy="198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817" y="1844824"/>
            <a:ext cx="2520280" cy="2227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93" y="3897856"/>
            <a:ext cx="2472804" cy="2712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96374" y="4077072"/>
            <a:ext cx="2255746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Silver particles on gold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0710" y="3933056"/>
            <a:ext cx="2185214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Steel deformation test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35696" y="606367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Thanks for sample:</a:t>
            </a:r>
          </a:p>
          <a:p>
            <a:r>
              <a:rPr lang="en-US" sz="1200" dirty="0" smtClean="0"/>
              <a:t>Eric </a:t>
            </a:r>
            <a:r>
              <a:rPr lang="en-US" sz="1200" dirty="0" err="1" smtClean="0"/>
              <a:t>Detsi</a:t>
            </a:r>
            <a:r>
              <a:rPr lang="en-US" sz="1200" dirty="0" smtClean="0"/>
              <a:t>, </a:t>
            </a:r>
            <a:r>
              <a:rPr lang="en-US" sz="1200" dirty="0" err="1" smtClean="0"/>
              <a:t>Ewout</a:t>
            </a:r>
            <a:r>
              <a:rPr lang="en-US" sz="1200" dirty="0" smtClean="0"/>
              <a:t> </a:t>
            </a:r>
            <a:r>
              <a:rPr lang="en-US" sz="1200" dirty="0" err="1" smtClean="0"/>
              <a:t>Lubbermans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7504" y="522920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Thanks for sample:</a:t>
            </a:r>
          </a:p>
          <a:p>
            <a:r>
              <a:rPr lang="en-US" sz="1200" dirty="0" smtClean="0"/>
              <a:t>Helena </a:t>
            </a:r>
            <a:r>
              <a:rPr lang="en-US" sz="1200" dirty="0" err="1" smtClean="0"/>
              <a:t>Novais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606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as a scientific research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Ease of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Added value of results</a:t>
            </a:r>
            <a:endParaRPr lang="en-US" dirty="0"/>
          </a:p>
          <a:p>
            <a:r>
              <a:rPr lang="en-US" dirty="0" smtClean="0"/>
              <a:t>Reliability of results</a:t>
            </a:r>
          </a:p>
          <a:p>
            <a:endParaRPr lang="en-US" dirty="0" smtClean="0"/>
          </a:p>
          <a:p>
            <a:r>
              <a:rPr lang="en-US" dirty="0" smtClean="0"/>
              <a:t>Scope: check your assumptions when you explore a different research field</a:t>
            </a:r>
          </a:p>
          <a:p>
            <a:r>
              <a:rPr lang="en-US" dirty="0" smtClean="0"/>
              <a:t>Characterization: quantify the accuracy and precision of the result (z)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C05E-892E-4C64-98B6-9ABB210BE2F6}" type="datetime1">
              <a:rPr lang="en-US" altLang="en-US" smtClean="0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 smtClean="0"/>
              <a:t> | </a:t>
            </a:r>
            <a:fld id="{A8C5DE22-35CB-4AD0-86EC-473536DD15F7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43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Digital Image Correlation (DIC)?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Analysis algorithm which compares (optical) images</a:t>
            </a:r>
          </a:p>
          <a:p>
            <a:r>
              <a:rPr lang="en-US" sz="2400" dirty="0" smtClean="0"/>
              <a:t>Determines 2D (location) and 3D changes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C05E-892E-4C64-98B6-9ABB210BE2F6}" type="datetime1">
              <a:rPr lang="en-US" altLang="en-US" smtClean="0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 smtClean="0"/>
              <a:t> | </a:t>
            </a:r>
            <a:fld id="{A8C5DE22-35CB-4AD0-86EC-473536DD15F7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7993063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7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Displacement field</a:t>
            </a:r>
          </a:p>
          <a:p>
            <a:r>
              <a:rPr lang="en-US" dirty="0" smtClean="0"/>
              <a:t>Parameter defined to find optimum with</a:t>
            </a:r>
          </a:p>
          <a:p>
            <a:r>
              <a:rPr lang="en-US" dirty="0" smtClean="0"/>
              <a:t>Usually: cross-correlation coefficient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Degrees of freedom, boundary conditions, presence of discontinuities can result in complex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C05E-892E-4C64-98B6-9ABB210BE2F6}" type="datetime1">
              <a:rPr lang="en-US" altLang="en-US" smtClean="0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 smtClean="0"/>
              <a:t> | </a:t>
            </a:r>
            <a:fld id="{A8C5DE22-35CB-4AD0-86EC-473536DD15F7}" type="slidenum">
              <a:rPr lang="en-US" altLang="en-US" smtClean="0"/>
              <a:pPr/>
              <a:t>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9170" y="2132856"/>
                <a:ext cx="1937197" cy="523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70" y="2132856"/>
                <a:ext cx="1937197" cy="52379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7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Joost</a:t>
            </a:r>
            <a:r>
              <a:rPr lang="en-US" dirty="0" smtClean="0"/>
              <a:t> and Enrico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 image </a:t>
            </a:r>
            <a:r>
              <a:rPr lang="en-US" dirty="0" smtClean="0"/>
              <a:t>correlation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Build in tools for error quantification</a:t>
            </a:r>
            <a:endParaRPr lang="en-US" dirty="0" smtClean="0"/>
          </a:p>
          <a:p>
            <a:r>
              <a:rPr lang="en-US" dirty="0" smtClean="0"/>
              <a:t>Test with SEM images of </a:t>
            </a:r>
            <a:r>
              <a:rPr lang="en-US" dirty="0" smtClean="0"/>
              <a:t>surfaces</a:t>
            </a:r>
          </a:p>
          <a:p>
            <a:r>
              <a:rPr lang="en-US" dirty="0" smtClean="0"/>
              <a:t>Well documented so it can be adjusted/improved later</a:t>
            </a:r>
          </a:p>
          <a:p>
            <a:endParaRPr lang="en-US" dirty="0"/>
          </a:p>
          <a:p>
            <a:r>
              <a:rPr lang="en-US" dirty="0" smtClean="0"/>
              <a:t>Check assumptions (what are the assumptions in DIC?), characterize results</a:t>
            </a:r>
          </a:p>
          <a:p>
            <a:r>
              <a:rPr lang="en-US" dirty="0" smtClean="0"/>
              <a:t>Continued development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C05E-892E-4C64-98B6-9ABB210BE2F6}" type="datetime1">
              <a:rPr lang="en-US" altLang="en-US" smtClean="0"/>
              <a:pPr/>
              <a:t>6/5/2015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 smtClean="0"/>
              <a:t> | </a:t>
            </a:r>
            <a:fld id="{A8C5DE22-35CB-4AD0-86EC-473536DD15F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53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6E24A-5E27-42D2-B250-97587F92D146}" type="datetime1">
              <a:rPr lang="en-US" altLang="en-US"/>
              <a:pPr/>
              <a:t>6/5/2015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en-US"/>
              <a:t> | </a:t>
            </a:r>
            <a:fld id="{0730E4B9-4885-4223-B268-D07C7D08204F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/>
              <a:t>Thank you for your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UG template basic NL">
  <a:themeElements>
    <a:clrScheme name="RUG template basic NL 1">
      <a:dk1>
        <a:srgbClr val="707070"/>
      </a:dk1>
      <a:lt1>
        <a:srgbClr val="FFFFFF"/>
      </a:lt1>
      <a:dk2>
        <a:srgbClr val="707070"/>
      </a:dk2>
      <a:lt2>
        <a:srgbClr val="000000"/>
      </a:lt2>
      <a:accent1>
        <a:srgbClr val="C8C8C8"/>
      </a:accent1>
      <a:accent2>
        <a:srgbClr val="CC0000"/>
      </a:accent2>
      <a:accent3>
        <a:srgbClr val="FFFFFF"/>
      </a:accent3>
      <a:accent4>
        <a:srgbClr val="5F5F5F"/>
      </a:accent4>
      <a:accent5>
        <a:srgbClr val="E0E0E0"/>
      </a:accent5>
      <a:accent6>
        <a:srgbClr val="B90000"/>
      </a:accent6>
      <a:hlink>
        <a:srgbClr val="009CEF"/>
      </a:hlink>
      <a:folHlink>
        <a:srgbClr val="772DEF"/>
      </a:folHlink>
    </a:clrScheme>
    <a:fontScheme name="RUG template basic NL">
      <a:majorFont>
        <a:latin typeface="Georgia"/>
        <a:ea typeface="ＭＳ Ｐゴシック"/>
        <a:cs typeface=""/>
      </a:majorFont>
      <a:minorFont>
        <a:latin typeface="Georgi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G template basic NL 1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9CEF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st page">
  <a:themeElements>
    <a:clrScheme name="Last page 1">
      <a:dk1>
        <a:srgbClr val="707070"/>
      </a:dk1>
      <a:lt1>
        <a:srgbClr val="FFFFFF"/>
      </a:lt1>
      <a:dk2>
        <a:srgbClr val="707070"/>
      </a:dk2>
      <a:lt2>
        <a:srgbClr val="000000"/>
      </a:lt2>
      <a:accent1>
        <a:srgbClr val="C8C8C8"/>
      </a:accent1>
      <a:accent2>
        <a:srgbClr val="CC0000"/>
      </a:accent2>
      <a:accent3>
        <a:srgbClr val="FFFFFF"/>
      </a:accent3>
      <a:accent4>
        <a:srgbClr val="5F5F5F"/>
      </a:accent4>
      <a:accent5>
        <a:srgbClr val="E0E0E0"/>
      </a:accent5>
      <a:accent6>
        <a:srgbClr val="B90000"/>
      </a:accent6>
      <a:hlink>
        <a:srgbClr val="009CEF"/>
      </a:hlink>
      <a:folHlink>
        <a:srgbClr val="772DEF"/>
      </a:folHlink>
    </a:clrScheme>
    <a:fontScheme name="Last page">
      <a:majorFont>
        <a:latin typeface="Georgia"/>
        <a:ea typeface="ＭＳ Ｐゴシック"/>
        <a:cs typeface=""/>
      </a:majorFont>
      <a:minorFont>
        <a:latin typeface="Georgi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ast page 1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9CEF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300</Words>
  <Application>Microsoft Office PowerPoint</Application>
  <PresentationFormat>On-screen Show (4:3)</PresentationFormat>
  <Paragraphs>72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RUG template basic NL</vt:lpstr>
      <vt:lpstr>Last page</vt:lpstr>
      <vt:lpstr>Digital Image Correlation for 3D-SEM</vt:lpstr>
      <vt:lpstr>What is 3D-SEM?</vt:lpstr>
      <vt:lpstr>What is 3D-SEM?</vt:lpstr>
      <vt:lpstr>Applications</vt:lpstr>
      <vt:lpstr>Development as a scientific research tool</vt:lpstr>
      <vt:lpstr>What is Digital Image Correlation (DIC)?</vt:lpstr>
      <vt:lpstr>Essentials</vt:lpstr>
      <vt:lpstr>Joost and Enrico</vt:lpstr>
      <vt:lpstr>Thank you for your attention</vt:lpstr>
    </vt:vector>
  </TitlesOfParts>
  <Company>G2K designers / Orange Pepper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RUG - Template advanced ENG</dc:title>
  <dc:creator>E.T. Faber</dc:creator>
  <cp:lastModifiedBy>E.T. Faber</cp:lastModifiedBy>
  <cp:revision>16</cp:revision>
  <dcterms:created xsi:type="dcterms:W3CDTF">2007-09-18T11:35:41Z</dcterms:created>
  <dcterms:modified xsi:type="dcterms:W3CDTF">2015-06-05T14:12:54Z</dcterms:modified>
</cp:coreProperties>
</file>